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charts/chart2.xml" ContentType="application/vnd.openxmlformats-officedocument.drawingml.char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76" r:id="rId3"/>
    <p:sldId id="278" r:id="rId4"/>
    <p:sldId id="275" r:id="rId5"/>
    <p:sldId id="274" r:id="rId6"/>
    <p:sldId id="273" r:id="rId7"/>
    <p:sldId id="272" r:id="rId8"/>
    <p:sldId id="271" r:id="rId9"/>
    <p:sldId id="270" r:id="rId10"/>
    <p:sldId id="277" r:id="rId11"/>
    <p:sldId id="269" r:id="rId12"/>
    <p:sldId id="268" r:id="rId13"/>
    <p:sldId id="267" r:id="rId14"/>
    <p:sldId id="266" r:id="rId15"/>
    <p:sldId id="265" r:id="rId16"/>
    <p:sldId id="280" r:id="rId17"/>
    <p:sldId id="264" r:id="rId18"/>
    <p:sldId id="263" r:id="rId19"/>
    <p:sldId id="279" r:id="rId20"/>
    <p:sldId id="262" r:id="rId21"/>
    <p:sldId id="261" r:id="rId22"/>
    <p:sldId id="260" r:id="rId23"/>
    <p:sldId id="25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вова" initials="в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3271" autoAdjust="0"/>
  </p:normalViewPr>
  <p:slideViewPr>
    <p:cSldViewPr>
      <p:cViewPr varScale="1">
        <p:scale>
          <a:sx n="65" d="100"/>
          <a:sy n="65" d="100"/>
        </p:scale>
        <p:origin x="-64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626049061062105"/>
          <c:y val="0.39094739494386904"/>
          <c:w val="0.81482944318412698"/>
          <c:h val="0.538993739304501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 кінець навчального року</c:v>
                </c:pt>
              </c:strCache>
            </c:strRef>
          </c:tx>
          <c:dPt>
            <c:idx val="0"/>
            <c:bubble3D val="0"/>
            <c:explosion val="3"/>
          </c:dPt>
          <c:dLbls>
            <c:dLbl>
              <c:idx val="3"/>
              <c:delete val="1"/>
            </c:dLbl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Вища категорія</c:v>
                </c:pt>
                <c:pt idx="1">
                  <c:v>І категорія</c:v>
                </c:pt>
                <c:pt idx="2">
                  <c:v>спеціаліст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57</c:v>
                </c:pt>
                <c:pt idx="1">
                  <c:v>28</c:v>
                </c:pt>
                <c:pt idx="2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</c:spPr>
    </c:plotArea>
    <c:legend>
      <c:legendPos val="t"/>
      <c:legendEntry>
        <c:idx val="0"/>
        <c:txPr>
          <a:bodyPr/>
          <a:lstStyle/>
          <a:p>
            <a:pPr>
              <a:defRPr b="1" baseline="0"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1" baseline="0"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b="1" baseline="0">
                <a:solidFill>
                  <a:schemeClr val="bg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3.8481616423003816E-2"/>
          <c:y val="0.12232063820865782"/>
          <c:w val="0.84841318006184196"/>
          <c:h val="0.28310503223086497"/>
        </c:manualLayout>
      </c:layout>
      <c:overlay val="0"/>
      <c:spPr>
        <a:noFill/>
      </c:spPr>
      <c:txPr>
        <a:bodyPr/>
        <a:lstStyle/>
        <a:p>
          <a:pPr>
            <a:defRPr b="1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9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Кількість учнів, що приймали участь у зональних, районних олімпіадах та Всеукраїнських конкурсах у 2012 – 2013 н.р.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Кількість учнів, що приймали участь у зональних, районних олімпіадах та Всеукраїнських конкурсах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Патріот</c:v>
                </c:pt>
                <c:pt idx="1">
                  <c:v>Лукоморьє</c:v>
                </c:pt>
                <c:pt idx="2">
                  <c:v>ім.П.Яцика</c:v>
                </c:pt>
                <c:pt idx="3">
                  <c:v>читці тв.Шевченка</c:v>
                </c:pt>
                <c:pt idx="4">
                  <c:v>ол.з історії</c:v>
                </c:pt>
                <c:pt idx="5">
                  <c:v>ол.з права</c:v>
                </c:pt>
                <c:pt idx="6">
                  <c:v>муз.фестиваль</c:v>
                </c:pt>
                <c:pt idx="7">
                  <c:v>Свято поезії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9</c:v>
                </c:pt>
                <c:pt idx="1">
                  <c:v>4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10</c:v>
                </c:pt>
                <c:pt idx="7">
                  <c:v>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9805312"/>
        <c:axId val="129811200"/>
      </c:lineChart>
      <c:catAx>
        <c:axId val="129805312"/>
        <c:scaling>
          <c:orientation val="minMax"/>
        </c:scaling>
        <c:delete val="0"/>
        <c:axPos val="b"/>
        <c:majorTickMark val="out"/>
        <c:minorTickMark val="none"/>
        <c:tickLblPos val="nextTo"/>
        <c:crossAx val="129811200"/>
        <c:crosses val="autoZero"/>
        <c:auto val="1"/>
        <c:lblAlgn val="ctr"/>
        <c:lblOffset val="100"/>
        <c:noMultiLvlLbl val="0"/>
      </c:catAx>
      <c:valAx>
        <c:axId val="1298112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98053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47AC4-ADCC-45C3-B593-47DADA64822A}" type="datetimeFigureOut">
              <a:rPr lang="ru-RU" smtClean="0"/>
              <a:t>10.09.2013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450E7-CDD7-4260-9802-A5C41D90B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605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8F44357-5A9D-4F25-AEFB-BFF5A36D281A}" type="slidenum">
              <a:rPr lang="ru-RU" sz="1200">
                <a:solidFill>
                  <a:prstClr val="black"/>
                </a:solidFill>
              </a:rPr>
              <a:pPr eaLnBrk="1" hangingPunct="1"/>
              <a:t>2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3515C-8170-4475-A0DF-C69EBFCF101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0ED40-4002-4F85-BDF2-D14A96172F6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47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A7342-3ECE-4457-9E4B-8D364D153B4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06649-309E-487B-AEA7-CA8817FA60C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98C7F-742C-4091-88A2-41383354AB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BC958-0B93-47F7-9942-0FFA6AF02D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18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D473C-0AF1-418D-ACE0-480957B8DF9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41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A72BB-7E0F-49DA-9555-16CF775B961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17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435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BD101-8B33-4E20-BD09-1141B9133FD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8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1" y="1600203"/>
            <a:ext cx="40444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2338" y="1600203"/>
            <a:ext cx="40444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96F21-A6E2-46CD-8AE0-2A4979E5D2A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94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271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271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F6B0-7C5C-46FC-8BF5-B3AC4553355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2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F6415-E977-4E03-9A8E-8E5A9B9747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26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1CDB7-55A4-49FB-BF0A-C174844EB07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1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538" y="273052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608A2-1509-40E8-B1E1-DC18D33C578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00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02240-AF6B-4EB2-A120-A37172D0F7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1820B-8B3B-4A4A-988F-7AC2590D035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945CF-7373-410D-8F01-E63D2C4C7F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07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9E6C-86F7-4C67-8A87-8871B95CEE9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5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31523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A1C44-04AB-4308-A9D3-72C22F5BDC4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і чотири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>
          <a:xfrm>
            <a:off x="457201" y="1600200"/>
            <a:ext cx="4044462" cy="21859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4642338" y="1600200"/>
            <a:ext cx="4044462" cy="21859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3"/>
          </p:nvPr>
        </p:nvSpPr>
        <p:spPr>
          <a:xfrm>
            <a:off x="457201" y="3938589"/>
            <a:ext cx="4044462" cy="218757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2338" y="3938589"/>
            <a:ext cx="4044462" cy="218757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BCD7E-31EA-4C30-8804-2568B7A6FD3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25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C0FF4-03AF-444B-A86E-7FE0D63CCD4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8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71F89-D149-4826-8D9F-93DA84F280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0949D-1DA7-4D86-978E-F6BFE735DD7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3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A84CC-A2D9-4A11-851F-5CFFCF2E1B5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FF765-B2D5-45D0-B9A7-D6148430BED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4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987E6-0004-41F1-B771-C643A35B4D4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50B24-ACD6-49FC-B18E-6D0806736D8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4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3B9B7-0C62-4A58-B278-782522F4524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D8D9C-2E60-4B4A-A03A-7B09B68FBB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9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8C29B-5663-408B-AB64-E109151B76E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2E50A-1602-46A7-84BE-27594873937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39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C1A79-5D3F-4145-99DB-602183A1038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8A99D-C498-41F1-9C54-3CAC436ABA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4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F9C86-7737-43BF-AA0B-D137313177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C1A4B-C08D-47CC-B5DA-D1B4835C129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8232A4-9F01-4D80-A2DD-F3DCA6E6502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5CD02B-DFA3-49F5-A709-0D732202C0C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83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82" tIns="47891" rIns="95782" bIns="478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881B00-73E4-411E-96FB-93A809C77DFE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65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5pPr>
      <a:lvl6pPr marL="4572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6pPr>
      <a:lvl7pPr marL="9144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7pPr>
      <a:lvl8pPr marL="13716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8pPr>
      <a:lvl9pPr marL="18288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54238" indent="-238125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114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0686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5258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39830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.mp3"/><Relationship Id="rId7" Type="http://schemas.openxmlformats.org/officeDocument/2006/relationships/image" Target="../media/image1.jpe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p3"/><Relationship Id="rId4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22.png"/><Relationship Id="rId4" Type="http://schemas.openxmlformats.org/officeDocument/2006/relationships/image" Target="../media/image2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34.jpeg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3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chart" Target="../charts/chart1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1196752"/>
            <a:ext cx="82089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>
                <a:solidFill>
                  <a:prstClr val="black"/>
                </a:solidFill>
                <a:latin typeface="Segoe Script" pitchFamily="34" charset="0"/>
              </a:rPr>
              <a:t>РОБОТА МЕТОДИЧНОГО </a:t>
            </a:r>
          </a:p>
          <a:p>
            <a:pPr algn="ctr"/>
            <a:r>
              <a:rPr lang="uk-UA" sz="3600" dirty="0">
                <a:solidFill>
                  <a:prstClr val="black"/>
                </a:solidFill>
                <a:latin typeface="Segoe Script" pitchFamily="34" charset="0"/>
              </a:rPr>
              <a:t>ОБ </a:t>
            </a:r>
            <a:r>
              <a:rPr lang="en-US" sz="3600" dirty="0">
                <a:solidFill>
                  <a:prstClr val="black"/>
                </a:solidFill>
                <a:latin typeface="Segoe Script" pitchFamily="34" charset="0"/>
              </a:rPr>
              <a:t>‘</a:t>
            </a:r>
            <a:r>
              <a:rPr lang="uk-UA" sz="3600" dirty="0">
                <a:solidFill>
                  <a:prstClr val="black"/>
                </a:solidFill>
                <a:latin typeface="Segoe Script" pitchFamily="34" charset="0"/>
              </a:rPr>
              <a:t>ЄДНАННЯ </a:t>
            </a:r>
          </a:p>
          <a:p>
            <a:pPr algn="ctr"/>
            <a:r>
              <a:rPr lang="uk-UA" sz="3600" dirty="0">
                <a:solidFill>
                  <a:srgbClr val="FF0000"/>
                </a:solidFill>
                <a:latin typeface="Segoe Script" pitchFamily="34" charset="0"/>
              </a:rPr>
              <a:t>ВЧИТЕЛІВ ГУМАНІТАРНОГО ЦИКЛУ </a:t>
            </a:r>
          </a:p>
          <a:p>
            <a:pPr algn="ctr"/>
            <a:r>
              <a:rPr lang="uk-UA" sz="3600" dirty="0">
                <a:solidFill>
                  <a:prstClr val="black"/>
                </a:solidFill>
                <a:latin typeface="Segoe Script" pitchFamily="34" charset="0"/>
              </a:rPr>
              <a:t>РІВНОПІЛЬСЬКОЇ ЗОШ </a:t>
            </a:r>
          </a:p>
          <a:p>
            <a:pPr algn="ctr"/>
            <a:r>
              <a:rPr lang="uk-UA" sz="3600" dirty="0">
                <a:solidFill>
                  <a:prstClr val="black"/>
                </a:solidFill>
                <a:latin typeface="Segoe Script" pitchFamily="34" charset="0"/>
              </a:rPr>
              <a:t>І – ІІІ СТУПЕНІВ </a:t>
            </a:r>
          </a:p>
          <a:p>
            <a:pPr algn="ctr"/>
            <a:r>
              <a:rPr lang="uk-UA" sz="3600" dirty="0">
                <a:solidFill>
                  <a:prstClr val="black"/>
                </a:solidFill>
                <a:latin typeface="Segoe Script" pitchFamily="34" charset="0"/>
              </a:rPr>
              <a:t>У 2012 – 2013 </a:t>
            </a:r>
            <a:r>
              <a:rPr lang="uk-UA" sz="3600" dirty="0" err="1">
                <a:solidFill>
                  <a:prstClr val="black"/>
                </a:solidFill>
                <a:latin typeface="Segoe Script" pitchFamily="34" charset="0"/>
              </a:rPr>
              <a:t>н.р</a:t>
            </a:r>
            <a:r>
              <a:rPr lang="uk-UA" sz="3600" dirty="0">
                <a:solidFill>
                  <a:prstClr val="black"/>
                </a:solidFill>
                <a:latin typeface="Segoe Script" pitchFamily="34" charset="0"/>
              </a:rPr>
              <a:t>.</a:t>
            </a:r>
            <a:endParaRPr lang="ru-RU" sz="3600" dirty="0">
              <a:solidFill>
                <a:prstClr val="black"/>
              </a:solidFill>
              <a:latin typeface="Segoe Script" pitchFamily="34" charset="0"/>
            </a:endParaRPr>
          </a:p>
        </p:txBody>
      </p:sp>
      <p:pic>
        <p:nvPicPr>
          <p:cNvPr id="2" name="Maid with the Flaxen Hai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DiDjuLja_Flamenko-Didjulja_Flamenko_-_Ru-spaces_ru000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3092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14:prism/>
      </p:transition>
    </mc:Choice>
    <mc:Fallback>
      <p:transition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>
                <p:cTn id="4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3222"/>
            <a:ext cx="145097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8" y="188639"/>
            <a:ext cx="590465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600" b="1" dirty="0" err="1" smtClean="0">
                <a:solidFill>
                  <a:prstClr val="black"/>
                </a:solidFill>
                <a:latin typeface="Segoe Print" pitchFamily="2" charset="0"/>
              </a:rPr>
              <a:t>Кодберг</a:t>
            </a:r>
            <a:r>
              <a:rPr lang="uk-UA" sz="3600" b="1" dirty="0" smtClean="0">
                <a:solidFill>
                  <a:prstClr val="black"/>
                </a:solidFill>
                <a:latin typeface="Segoe Print" pitchFamily="2" charset="0"/>
              </a:rPr>
              <a:t> </a:t>
            </a:r>
            <a:endParaRPr lang="uk-UA" sz="3600" b="1" dirty="0">
              <a:solidFill>
                <a:prstClr val="black"/>
              </a:solidFill>
              <a:latin typeface="Segoe Print" pitchFamily="2" charset="0"/>
            </a:endParaRPr>
          </a:p>
          <a:p>
            <a:pPr lvl="0" algn="ctr"/>
            <a:r>
              <a:rPr lang="uk-UA" sz="3600" b="1" dirty="0" smtClean="0">
                <a:solidFill>
                  <a:prstClr val="black"/>
                </a:solidFill>
                <a:latin typeface="Segoe Print" pitchFamily="2" charset="0"/>
              </a:rPr>
              <a:t>Надія Василівна</a:t>
            </a:r>
            <a:endParaRPr lang="uk-UA" sz="3600" b="1" dirty="0">
              <a:solidFill>
                <a:prstClr val="black"/>
              </a:solidFill>
              <a:latin typeface="Segoe Print" pitchFamily="2" charset="0"/>
            </a:endParaRPr>
          </a:p>
          <a:p>
            <a:pPr lvl="0" algn="ctr"/>
            <a:endParaRPr lang="uk-UA" sz="3600" b="1" dirty="0">
              <a:solidFill>
                <a:prstClr val="black"/>
              </a:solidFill>
              <a:latin typeface="Segoe Print" pitchFamily="2" charset="0"/>
            </a:endParaRPr>
          </a:p>
          <a:p>
            <a:pPr marL="457200" lvl="0" indent="-457200">
              <a:buFont typeface="Wingdings" pitchFamily="2" charset="2"/>
              <a:buChar char="ü"/>
            </a:pPr>
            <a:r>
              <a:rPr lang="uk-UA" sz="3200" dirty="0">
                <a:solidFill>
                  <a:prstClr val="black"/>
                </a:solidFill>
                <a:latin typeface="Segoe Print" pitchFamily="2" charset="0"/>
              </a:rPr>
              <a:t>Результати останньої атестації: </a:t>
            </a:r>
          </a:p>
          <a:p>
            <a:pPr lvl="0"/>
            <a:r>
              <a:rPr lang="uk-UA" sz="3200" dirty="0">
                <a:solidFill>
                  <a:prstClr val="black"/>
                </a:solidFill>
                <a:latin typeface="Segoe Print" pitchFamily="2" charset="0"/>
              </a:rPr>
              <a:t>перша категорія, </a:t>
            </a:r>
          </a:p>
          <a:p>
            <a:pPr marL="457200" lvl="0" indent="-457200">
              <a:buFont typeface="Wingdings" pitchFamily="2" charset="2"/>
              <a:buChar char="ü"/>
            </a:pPr>
            <a:r>
              <a:rPr lang="uk-UA" sz="3200" dirty="0">
                <a:solidFill>
                  <a:prstClr val="black"/>
                </a:solidFill>
                <a:latin typeface="Segoe Print" pitchFamily="2" charset="0"/>
              </a:rPr>
              <a:t>Проблема поглибленого вивчення: </a:t>
            </a:r>
          </a:p>
          <a:p>
            <a:pPr lvl="0"/>
            <a:r>
              <a:rPr lang="uk-UA" sz="3200" dirty="0">
                <a:solidFill>
                  <a:srgbClr val="FF0000"/>
                </a:solidFill>
                <a:latin typeface="Segoe Print" pitchFamily="2" charset="0"/>
              </a:rPr>
              <a:t>р</a:t>
            </a:r>
            <a:r>
              <a:rPr lang="uk-UA" sz="3200" dirty="0" smtClean="0">
                <a:solidFill>
                  <a:srgbClr val="FF0000"/>
                </a:solidFill>
                <a:latin typeface="Segoe Print" pitchFamily="2" charset="0"/>
              </a:rPr>
              <a:t>озвиток творчої компетенції на уроках  літератури</a:t>
            </a:r>
            <a:endParaRPr lang="ru-RU" sz="3200" dirty="0">
              <a:solidFill>
                <a:srgbClr val="FF0000"/>
              </a:solidFill>
              <a:latin typeface="Segoe Print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6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3833">
        <p14:prism/>
      </p:transition>
    </mc:Choice>
    <mc:Fallback xmlns="">
      <p:transition advTm="138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026" y="-13453"/>
            <a:ext cx="3555534" cy="373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8391" y="260648"/>
            <a:ext cx="639045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600" b="1" dirty="0" err="1" smtClean="0">
                <a:solidFill>
                  <a:prstClr val="black"/>
                </a:solidFill>
                <a:latin typeface="Segoe Print" pitchFamily="2" charset="0"/>
              </a:rPr>
              <a:t>Машовець</a:t>
            </a:r>
            <a:r>
              <a:rPr lang="uk-UA" sz="3600" b="1" dirty="0" smtClean="0">
                <a:solidFill>
                  <a:prstClr val="black"/>
                </a:solidFill>
                <a:latin typeface="Segoe Print" pitchFamily="2" charset="0"/>
              </a:rPr>
              <a:t> </a:t>
            </a:r>
            <a:endParaRPr lang="uk-UA" sz="3600" b="1" dirty="0">
              <a:solidFill>
                <a:prstClr val="black"/>
              </a:solidFill>
              <a:latin typeface="Segoe Print" pitchFamily="2" charset="0"/>
            </a:endParaRPr>
          </a:p>
          <a:p>
            <a:pPr lvl="0" algn="ctr"/>
            <a:r>
              <a:rPr lang="uk-UA" sz="3600" b="1" dirty="0" smtClean="0">
                <a:solidFill>
                  <a:prstClr val="black"/>
                </a:solidFill>
                <a:latin typeface="Segoe Print" pitchFamily="2" charset="0"/>
              </a:rPr>
              <a:t>Світлана </a:t>
            </a:r>
            <a:r>
              <a:rPr lang="uk-UA" sz="3600" b="1" dirty="0" smtClean="0">
                <a:solidFill>
                  <a:prstClr val="black"/>
                </a:solidFill>
                <a:latin typeface="Segoe Print" pitchFamily="2" charset="0"/>
              </a:rPr>
              <a:t>Анатоліївна</a:t>
            </a:r>
            <a:endParaRPr lang="uk-UA" sz="3600" b="1" dirty="0">
              <a:solidFill>
                <a:prstClr val="black"/>
              </a:solidFill>
              <a:latin typeface="Segoe Print" pitchFamily="2" charset="0"/>
            </a:endParaRPr>
          </a:p>
          <a:p>
            <a:pPr lvl="0" algn="ctr"/>
            <a:endParaRPr lang="uk-UA" sz="3600" b="1" dirty="0">
              <a:solidFill>
                <a:prstClr val="black"/>
              </a:solidFill>
              <a:latin typeface="Segoe Print" pitchFamily="2" charset="0"/>
            </a:endParaRPr>
          </a:p>
          <a:p>
            <a:pPr marL="457200" lvl="0" indent="-457200">
              <a:buFont typeface="Wingdings" pitchFamily="2" charset="2"/>
              <a:buChar char="ü"/>
            </a:pPr>
            <a:r>
              <a:rPr lang="uk-UA" sz="3200" dirty="0">
                <a:solidFill>
                  <a:prstClr val="black"/>
                </a:solidFill>
                <a:latin typeface="Segoe Print" pitchFamily="2" charset="0"/>
              </a:rPr>
              <a:t>Результати останньої атестації: </a:t>
            </a:r>
          </a:p>
          <a:p>
            <a:pPr lvl="0"/>
            <a:r>
              <a:rPr lang="uk-UA" sz="3200" dirty="0" smtClean="0">
                <a:solidFill>
                  <a:prstClr val="black"/>
                </a:solidFill>
                <a:latin typeface="Segoe Print" pitchFamily="2" charset="0"/>
              </a:rPr>
              <a:t> категорія «спеціаліст», </a:t>
            </a:r>
            <a:endParaRPr lang="uk-UA" sz="3200" dirty="0">
              <a:solidFill>
                <a:prstClr val="black"/>
              </a:solidFill>
              <a:latin typeface="Segoe Print" pitchFamily="2" charset="0"/>
            </a:endParaRPr>
          </a:p>
          <a:p>
            <a:pPr marL="457200" lvl="0" indent="-457200">
              <a:buFont typeface="Wingdings" pitchFamily="2" charset="2"/>
              <a:buChar char="ü"/>
            </a:pPr>
            <a:r>
              <a:rPr lang="uk-UA" sz="3200" dirty="0">
                <a:solidFill>
                  <a:prstClr val="black"/>
                </a:solidFill>
                <a:latin typeface="Segoe Print" pitchFamily="2" charset="0"/>
              </a:rPr>
              <a:t>Проблема поглибленого вивчення: </a:t>
            </a:r>
          </a:p>
          <a:p>
            <a:pPr lvl="0"/>
            <a:r>
              <a:rPr lang="uk-UA" sz="3200" dirty="0">
                <a:solidFill>
                  <a:srgbClr val="FF0000"/>
                </a:solidFill>
                <a:latin typeface="Segoe Print" pitchFamily="2" charset="0"/>
              </a:rPr>
              <a:t>н</a:t>
            </a:r>
            <a:r>
              <a:rPr lang="uk-UA" sz="3200" dirty="0" smtClean="0">
                <a:solidFill>
                  <a:srgbClr val="FF0000"/>
                </a:solidFill>
                <a:latin typeface="Segoe Print" pitchFamily="2" charset="0"/>
              </a:rPr>
              <a:t>ародна пісня-джерело професійної музики</a:t>
            </a:r>
            <a:endParaRPr lang="ru-RU" sz="3200" dirty="0">
              <a:solidFill>
                <a:srgbClr val="FF0000"/>
              </a:solidFill>
              <a:latin typeface="Segoe Print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6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571">
        <p14:prism/>
      </p:transition>
    </mc:Choice>
    <mc:Fallback xmlns="">
      <p:transition advTm="125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j019538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306023"/>
            <a:ext cx="2448272" cy="25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60648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Segoe Print" pitchFamily="2" charset="0"/>
              </a:rPr>
              <a:t>Структура роботи методичного об</a:t>
            </a:r>
            <a:r>
              <a:rPr lang="en-US" sz="2800" dirty="0" smtClean="0">
                <a:latin typeface="Segoe Print" pitchFamily="2" charset="0"/>
              </a:rPr>
              <a:t>’</a:t>
            </a:r>
            <a:r>
              <a:rPr lang="uk-UA" sz="2800" dirty="0" smtClean="0">
                <a:latin typeface="Segoe Print" pitchFamily="2" charset="0"/>
              </a:rPr>
              <a:t>єднання вчителів гуманітарного циклу</a:t>
            </a:r>
            <a:endParaRPr lang="ru-RU" sz="2800" dirty="0">
              <a:latin typeface="Segoe Print" pitchFamily="2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0" y="1340768"/>
            <a:ext cx="210202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Позакласні заходи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14130"/>
            <a:ext cx="2127250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00" y="2839320"/>
            <a:ext cx="2127250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00" y="5593660"/>
            <a:ext cx="2127250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4" y="1139168"/>
            <a:ext cx="2127250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623" y="2807387"/>
            <a:ext cx="2127250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14220"/>
            <a:ext cx="2127250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114130"/>
            <a:ext cx="2127250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480" y="2494757"/>
            <a:ext cx="2127250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150" y="5645851"/>
            <a:ext cx="2127250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28248" y="1429102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Індивідуальна</a:t>
            </a:r>
          </a:p>
          <a:p>
            <a:pPr algn="ctr"/>
            <a:r>
              <a:rPr lang="uk-UA" dirty="0">
                <a:solidFill>
                  <a:schemeClr val="bg1"/>
                </a:solidFill>
              </a:rPr>
              <a:t>р</a:t>
            </a:r>
            <a:r>
              <a:rPr lang="uk-UA" dirty="0" smtClean="0">
                <a:solidFill>
                  <a:schemeClr val="bg1"/>
                </a:solidFill>
              </a:rPr>
              <a:t>обота з учнями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1920" y="133119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Самоосвіта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1920" y="2617180"/>
            <a:ext cx="1440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Участь в олімпіадах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5145" y="2963863"/>
            <a:ext cx="1672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>
                <a:solidFill>
                  <a:schemeClr val="bg1"/>
                </a:solidFill>
              </a:rPr>
              <a:t>Взаємовідвідування</a:t>
            </a:r>
            <a:r>
              <a:rPr lang="uk-UA" dirty="0" smtClean="0">
                <a:solidFill>
                  <a:schemeClr val="bg1"/>
                </a:solidFill>
              </a:rPr>
              <a:t> уроків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2412" y="2839320"/>
            <a:ext cx="1822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Форми роботи для підготовки ЗНО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8776" y="4129012"/>
            <a:ext cx="1534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Випуск друкованої продукції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60" y="4129012"/>
            <a:ext cx="1490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Робота в малих групах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0192" y="5645851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Огляд періодичної преси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5570291"/>
            <a:ext cx="2056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Розвиток пізнавальної діяльності учнів</a:t>
            </a:r>
            <a:endParaRPr lang="ru-RU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6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8834">
        <p14:prism/>
      </p:transition>
    </mc:Choice>
    <mc:Fallback xmlns="">
      <p:transition advTm="288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3888" y="2564904"/>
            <a:ext cx="2448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latin typeface="Segoe Print" pitchFamily="2" charset="0"/>
              </a:rPr>
              <a:t>Напрями роботи МО</a:t>
            </a:r>
            <a:endParaRPr lang="ru-RU" sz="3600" b="1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971600" y="626980"/>
            <a:ext cx="2880320" cy="15121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Використання</a:t>
            </a:r>
            <a:r>
              <a:rPr lang="ru-RU" dirty="0"/>
              <a:t> </a:t>
            </a:r>
          </a:p>
          <a:p>
            <a:pPr algn="ctr"/>
            <a:r>
              <a:rPr lang="ru-RU" dirty="0" err="1"/>
              <a:t>мультимедійних</a:t>
            </a:r>
            <a:r>
              <a:rPr lang="ru-RU" dirty="0"/>
              <a:t> </a:t>
            </a:r>
            <a:r>
              <a:rPr lang="ru-RU" dirty="0" err="1"/>
              <a:t>технологій</a:t>
            </a:r>
            <a:r>
              <a:rPr lang="ru-RU" dirty="0"/>
              <a:t> </a:t>
            </a:r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107503" y="2679208"/>
            <a:ext cx="2814803" cy="16436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Участь у </a:t>
            </a:r>
            <a:r>
              <a:rPr lang="ru-RU" dirty="0" err="1" smtClean="0"/>
              <a:t>Міжнародних</a:t>
            </a:r>
            <a:r>
              <a:rPr lang="ru-RU" dirty="0" smtClean="0"/>
              <a:t>, </a:t>
            </a:r>
            <a:r>
              <a:rPr lang="ru-RU" dirty="0" err="1" smtClean="0"/>
              <a:t>обласних</a:t>
            </a:r>
            <a:r>
              <a:rPr lang="ru-RU" dirty="0" smtClean="0"/>
              <a:t> та </a:t>
            </a:r>
            <a:r>
              <a:rPr lang="ru-RU" dirty="0" err="1" smtClean="0"/>
              <a:t>районних</a:t>
            </a:r>
            <a:r>
              <a:rPr lang="ru-RU" dirty="0" smtClean="0"/>
              <a:t> </a:t>
            </a:r>
            <a:endParaRPr lang="ru-RU" dirty="0"/>
          </a:p>
          <a:p>
            <a:pPr algn="ctr"/>
            <a:r>
              <a:rPr lang="ru-RU" dirty="0" smtClean="0"/>
              <a:t>конкурсах</a:t>
            </a:r>
            <a:endParaRPr lang="ru-RU" dirty="0"/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4968044" y="692696"/>
            <a:ext cx="2808312" cy="138073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Участь у </a:t>
            </a:r>
            <a:r>
              <a:rPr lang="ru-RU" dirty="0" err="1"/>
              <a:t>роботі</a:t>
            </a:r>
            <a:r>
              <a:rPr lang="ru-RU" dirty="0"/>
              <a:t> </a:t>
            </a:r>
          </a:p>
          <a:p>
            <a:pPr algn="ctr"/>
            <a:r>
              <a:rPr lang="ru-RU" dirty="0" err="1"/>
              <a:t>предметних</a:t>
            </a:r>
            <a:r>
              <a:rPr lang="ru-RU" dirty="0"/>
              <a:t> </a:t>
            </a:r>
          </a:p>
          <a:p>
            <a:pPr algn="ctr"/>
            <a:r>
              <a:rPr lang="ru-RU" dirty="0" err="1"/>
              <a:t>олімпіад</a:t>
            </a:r>
            <a:endParaRPr lang="ru-RU" dirty="0"/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6552220" y="2197968"/>
            <a:ext cx="2448272" cy="151906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Позакласна</a:t>
            </a:r>
            <a:r>
              <a:rPr lang="ru-RU" dirty="0"/>
              <a:t> робота</a:t>
            </a: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5256076" y="4144098"/>
            <a:ext cx="2592288" cy="174270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Проблемно-</a:t>
            </a:r>
            <a:r>
              <a:rPr lang="ru-RU" dirty="0" err="1"/>
              <a:t>пошукові</a:t>
            </a:r>
            <a:endParaRPr lang="ru-RU" dirty="0"/>
          </a:p>
          <a:p>
            <a:pPr algn="ctr"/>
            <a:r>
              <a:rPr lang="ru-RU" dirty="0" err="1"/>
              <a:t>методи</a:t>
            </a:r>
            <a:r>
              <a:rPr lang="ru-RU" dirty="0"/>
              <a:t> у </a:t>
            </a:r>
            <a:r>
              <a:rPr lang="ru-RU" dirty="0" err="1"/>
              <a:t>навчальній</a:t>
            </a:r>
            <a:r>
              <a:rPr lang="ru-RU" dirty="0"/>
              <a:t> та </a:t>
            </a:r>
          </a:p>
          <a:p>
            <a:pPr algn="ctr"/>
            <a:r>
              <a:rPr lang="ru-RU" dirty="0" err="1"/>
              <a:t>позакласній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endParaRPr lang="ru-RU" dirty="0"/>
          </a:p>
          <a:p>
            <a:pPr algn="ctr"/>
            <a:r>
              <a:rPr lang="ru-RU" dirty="0" err="1" smtClean="0"/>
              <a:t>вчителів</a:t>
            </a:r>
            <a:endParaRPr lang="ru-RU" dirty="0"/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1774540" y="4973712"/>
            <a:ext cx="2714600" cy="16687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міжнаціональних</a:t>
            </a:r>
            <a:r>
              <a:rPr lang="ru-RU" dirty="0"/>
              <a:t> </a:t>
            </a:r>
          </a:p>
          <a:p>
            <a:pPr algn="ctr"/>
            <a:r>
              <a:rPr lang="ru-RU" dirty="0" err="1"/>
              <a:t>відносин</a:t>
            </a:r>
            <a:r>
              <a:rPr lang="ru-RU" dirty="0"/>
              <a:t> на уроках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6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2534">
        <p14:prism/>
      </p:transition>
    </mc:Choice>
    <mc:Fallback xmlns="">
      <p:transition advTm="225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9872" y="332656"/>
            <a:ext cx="5256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uk-UA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Нове треба створювати в поті чола,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uk-UA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старе само продовжує існувати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uk-UA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  твердо тримається на </a:t>
            </a:r>
            <a:r>
              <a:rPr lang="uk-UA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милицях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uk-UA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звички.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uk-UA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О.І.Герцен</a:t>
            </a:r>
            <a:r>
              <a:rPr lang="uk-UA" sz="2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2954338"/>
            <a:ext cx="5541963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2086982"/>
            <a:ext cx="2138536" cy="867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uk-UA" b="1" dirty="0">
                <a:solidFill>
                  <a:srgbClr val="000000"/>
                </a:solidFill>
                <a:latin typeface="Arial" charset="0"/>
              </a:rPr>
              <a:t>ІГРОВІ ТЕХНОЛОГІЇ НАВЧАННЯ</a:t>
            </a:r>
            <a:endParaRPr lang="ru-RU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3911600"/>
            <a:ext cx="2448272" cy="10851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uk-UA" b="1" dirty="0">
                <a:solidFill>
                  <a:srgbClr val="000000"/>
                </a:solidFill>
                <a:latin typeface="Arial" charset="0"/>
              </a:rPr>
              <a:t>ОСОБИСТІСНО ОРІЄНТОВАНОГО НАВЧАННЯ</a:t>
            </a:r>
            <a:endParaRPr lang="ru-RU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23728" y="5589240"/>
            <a:ext cx="2304256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uk-UA" b="1" dirty="0">
                <a:solidFill>
                  <a:srgbClr val="000000"/>
                </a:solidFill>
                <a:latin typeface="Arial" charset="0"/>
              </a:rPr>
              <a:t>РОЗВИВАЛЬНОГО НАВЧАННЯ</a:t>
            </a:r>
            <a:endParaRPr lang="ru-RU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4048" y="5589240"/>
            <a:ext cx="2520280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uk-UA" b="1" dirty="0">
                <a:solidFill>
                  <a:srgbClr val="000000"/>
                </a:solidFill>
                <a:latin typeface="Arial" charset="0"/>
              </a:rPr>
              <a:t>ПРОБЛЕМНОГО НАВЧАННЯ</a:t>
            </a:r>
            <a:endParaRPr lang="ru-RU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44208" y="3911600"/>
            <a:ext cx="2448272" cy="10851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uk-UA" b="1" dirty="0">
                <a:solidFill>
                  <a:srgbClr val="000000"/>
                </a:solidFill>
                <a:latin typeface="Arial" charset="0"/>
              </a:rPr>
              <a:t>ІНТЕРАКТИВНОГО НАВЧАННЯ</a:t>
            </a:r>
            <a:endParaRPr lang="ru-RU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40152" y="2086982"/>
            <a:ext cx="2088232" cy="867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0000"/>
                </a:solidFill>
                <a:latin typeface="Arial" charset="0"/>
              </a:rPr>
              <a:t>ПРОЕКТНИХ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0000"/>
                </a:solidFill>
                <a:latin typeface="Arial" charset="0"/>
              </a:rPr>
              <a:t>ТЕХНОЛОГІЙ</a:t>
            </a:r>
            <a:endParaRPr lang="ru-RU" b="1" dirty="0">
              <a:solidFill>
                <a:srgbClr val="0000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6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3059">
        <p14:prism/>
      </p:transition>
    </mc:Choice>
    <mc:Fallback xmlns="">
      <p:transition advTm="230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142990447"/>
              </p:ext>
            </p:extLst>
          </p:nvPr>
        </p:nvGraphicFramePr>
        <p:xfrm>
          <a:off x="539552" y="548680"/>
          <a:ext cx="8136904" cy="4912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401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3059">
        <p14:prism/>
      </p:transition>
    </mc:Choice>
    <mc:Fallback xmlns="">
      <p:transition advTm="230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26064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B050"/>
                </a:solidFill>
                <a:latin typeface="Segoe Print" pitchFamily="2" charset="0"/>
              </a:rPr>
              <a:t>Повсякденна праця – задоволення і радість</a:t>
            </a:r>
            <a:endParaRPr lang="ru-RU" sz="2400" b="1" dirty="0">
              <a:solidFill>
                <a:srgbClr val="00B050"/>
              </a:solidFill>
              <a:latin typeface="Segoe Print" pitchFamily="2" charset="0"/>
            </a:endParaRPr>
          </a:p>
        </p:txBody>
      </p:sp>
      <p:pic>
        <p:nvPicPr>
          <p:cNvPr id="7170" name="Picture 2" descr="D:\відкриті уроки\26 февраля\CIMG02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0000">
            <a:off x="1301210" y="3164042"/>
            <a:ext cx="3972025" cy="2656993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відкриті уроки\укр мова 6 кл\CIMG0339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5052701" y="3422642"/>
            <a:ext cx="3853745" cy="3007675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відкриті уроки\26 февраля\CIMG02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70386"/>
            <a:ext cx="3913497" cy="2363519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відкриті уроки\укр мова 6 кл\CIMG03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58" y="870386"/>
            <a:ext cx="4238426" cy="258944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56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296">
        <p14:prism/>
      </p:transition>
    </mc:Choice>
    <mc:Fallback xmlns="">
      <p:transition advTm="142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77" y="3576037"/>
            <a:ext cx="4009091" cy="300681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D:\відкриті уроки\Светл Анат\CIMG0427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5057156" y="371999"/>
            <a:ext cx="2772655" cy="28803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відкриті уроки\Светл Анат\CIMG0424 -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0">
            <a:off x="1350356" y="326751"/>
            <a:ext cx="2832690" cy="295144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відкриті уроки\Ирина Михайловна\CIMG04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2693"/>
            <a:ext cx="4116772" cy="308757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56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740">
        <p14:prism/>
      </p:transition>
    </mc:Choice>
    <mc:Fallback xmlns="">
      <p:transition advTm="97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день мови 8 кл\CIMG02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3117">
            <a:off x="4435788" y="1779171"/>
            <a:ext cx="4141861" cy="3107549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789040"/>
            <a:ext cx="3737890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D:\весняна карусель\весняна карусель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2596">
            <a:off x="483075" y="1637544"/>
            <a:ext cx="3902519" cy="2926889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89040"/>
            <a:ext cx="3737890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 rot="20876572">
            <a:off x="347199" y="836218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Свято поезії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033016">
            <a:off x="5220072" y="1086623"/>
            <a:ext cx="374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День рідної мови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535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3407">
        <p14:prism/>
      </p:transition>
    </mc:Choice>
    <mc:Fallback xmlns="">
      <p:transition advTm="134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916832"/>
            <a:ext cx="7056784" cy="397031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з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аходьте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до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класу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 з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усмішкою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;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б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удьте 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стриманою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,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терплячою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, 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уважною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;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не 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шукайте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легкого шляху;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радійте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успіхам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своїх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учнів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;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співпереживайте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їх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невдачам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;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не 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бійтесь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вибачитися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,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якщо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Ви не 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праві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;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Segoe Script" pitchFamily="34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несіть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дітям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 добру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енергію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7624" y="489081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i="1" dirty="0">
                <a:solidFill>
                  <a:srgbClr val="C00000"/>
                </a:solidFill>
                <a:latin typeface="Arial Black" pitchFamily="34" charset="0"/>
              </a:rPr>
              <a:t>П</a:t>
            </a:r>
            <a:r>
              <a:rPr lang="uk-UA" sz="4000" i="1" dirty="0" smtClean="0">
                <a:solidFill>
                  <a:srgbClr val="C00000"/>
                </a:solidFill>
                <a:latin typeface="Arial Black" pitchFamily="34" charset="0"/>
              </a:rPr>
              <a:t>оради вчителю:</a:t>
            </a:r>
            <a:endParaRPr lang="ru-RU" sz="40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" name="Picture 17" descr="image37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58"/>
            <a:ext cx="1835696" cy="264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56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3354">
        <p14:prism/>
      </p:transition>
    </mc:Choice>
    <mc:Fallback xmlns="">
      <p:transition advTm="233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75" y="20216"/>
            <a:ext cx="91769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~PP33968.WAV">
            <a:hlinkClick r:id="" action="ppaction://media"/>
          </p:cNvPr>
          <p:cNvPicPr>
            <a:picLocks noRot="1" noChangeAspect="1"/>
          </p:cNvPicPr>
          <p:nvPr>
            <a:wavAudioFile r:embed="rId2" name="~PP3311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038" y="6397625"/>
            <a:ext cx="28135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4988">
            <a:off x="4296229" y="1633403"/>
            <a:ext cx="2503958" cy="252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4-конечная звезда 6"/>
          <p:cNvSpPr/>
          <p:nvPr/>
        </p:nvSpPr>
        <p:spPr bwMode="auto">
          <a:xfrm>
            <a:off x="3779912" y="1599888"/>
            <a:ext cx="457200" cy="457200"/>
          </a:xfrm>
          <a:prstGeom prst="star4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4-конечная звезда 13"/>
          <p:cNvSpPr/>
          <p:nvPr/>
        </p:nvSpPr>
        <p:spPr bwMode="auto">
          <a:xfrm>
            <a:off x="3769394" y="2399172"/>
            <a:ext cx="457200" cy="457200"/>
          </a:xfrm>
          <a:prstGeom prst="star4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4-конечная звезда 14"/>
          <p:cNvSpPr/>
          <p:nvPr/>
        </p:nvSpPr>
        <p:spPr bwMode="auto">
          <a:xfrm>
            <a:off x="3460264" y="2668516"/>
            <a:ext cx="457200" cy="457200"/>
          </a:xfrm>
          <a:prstGeom prst="star4">
            <a:avLst>
              <a:gd name="adj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4-конечная звезда 15"/>
          <p:cNvSpPr/>
          <p:nvPr/>
        </p:nvSpPr>
        <p:spPr bwMode="auto">
          <a:xfrm>
            <a:off x="3003064" y="1914952"/>
            <a:ext cx="457200" cy="457200"/>
          </a:xfrm>
          <a:prstGeom prst="star4">
            <a:avLst>
              <a:gd name="adj" fmla="val 1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4-конечная звезда 16"/>
          <p:cNvSpPr/>
          <p:nvPr/>
        </p:nvSpPr>
        <p:spPr bwMode="auto">
          <a:xfrm>
            <a:off x="3551312" y="2012884"/>
            <a:ext cx="457200" cy="457200"/>
          </a:xfrm>
          <a:prstGeom prst="star4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900" b="0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Arial" charset="0"/>
            </a:endParaRPr>
          </a:p>
        </p:txBody>
      </p:sp>
      <p:sp>
        <p:nvSpPr>
          <p:cNvPr id="18" name="4-конечная звезда 17"/>
          <p:cNvSpPr/>
          <p:nvPr/>
        </p:nvSpPr>
        <p:spPr bwMode="auto">
          <a:xfrm>
            <a:off x="3430568" y="1528664"/>
            <a:ext cx="457200" cy="457200"/>
          </a:xfrm>
          <a:prstGeom prst="star4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741675">
            <a:off x="179512" y="908721"/>
            <a:ext cx="40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latin typeface="Segoe Script" pitchFamily="34" charset="0"/>
              </a:rPr>
              <a:t>ШКОЛА – НАШ ДІМ</a:t>
            </a:r>
            <a:endParaRPr lang="ru-RU" sz="2400" b="1" i="1" dirty="0">
              <a:latin typeface="Segoe Scrip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013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5019">
        <p14:prism/>
      </p:transition>
    </mc:Choice>
    <mc:Fallback xmlns="">
      <p:transition advTm="150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7624"/>
            <a:ext cx="1800200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907624"/>
            <a:ext cx="475252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egoe Script" pitchFamily="34" charset="0"/>
              </a:rPr>
              <a:t>“Віддай людині крихітку себе,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egoe Script" pitchFamily="34" charset="0"/>
              </a:rPr>
              <a:t>За це душа наповнюється світлом”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egoe Script" pitchFamily="34" charset="0"/>
              </a:rPr>
              <a:t>                                   </a:t>
            </a:r>
            <a:r>
              <a:rPr lang="uk-UA" sz="4400" b="1" dirty="0">
                <a:ln w="11430"/>
                <a:solidFill>
                  <a:prstClr val="black">
                    <a:lumMod val="90000"/>
                    <a:lumOff val="10000"/>
                  </a:prst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egoe Script" pitchFamily="34" charset="0"/>
              </a:rPr>
              <a:t>Л. Костенко</a:t>
            </a:r>
            <a:endParaRPr lang="ru-RU" sz="4400" b="1" dirty="0">
              <a:ln w="11430"/>
              <a:solidFill>
                <a:prstClr val="black">
                  <a:lumMod val="90000"/>
                  <a:lumOff val="10000"/>
                </a:prst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Segoe Scrip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6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946">
        <p14:prism/>
      </p:transition>
    </mc:Choice>
    <mc:Fallback xmlns="">
      <p:transition advTm="89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acbfac431d009018b53ff8218c2b9a3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0330" y="3432906"/>
            <a:ext cx="259228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1acbfac431d009018b53ff8218c2b9a3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432906"/>
            <a:ext cx="259228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1acbfac431d009018b53ff8218c2b9a3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32906"/>
            <a:ext cx="259228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ятно 1 4"/>
          <p:cNvSpPr/>
          <p:nvPr/>
        </p:nvSpPr>
        <p:spPr>
          <a:xfrm>
            <a:off x="647056" y="116632"/>
            <a:ext cx="8029400" cy="378904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6000" dirty="0" smtClean="0">
                <a:solidFill>
                  <a:srgbClr val="FFFF00"/>
                </a:solidFill>
              </a:rPr>
              <a:t>МОЛОДЦІ !!!</a:t>
            </a:r>
            <a:endParaRPr lang="ru-RU" sz="60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6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273">
        <p14:prism/>
      </p:transition>
    </mc:Choice>
    <mc:Fallback xmlns="">
      <p:transition advTm="42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382747">
            <a:off x="907345" y="3645024"/>
            <a:ext cx="7704856" cy="255454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8000" dirty="0" smtClean="0">
                <a:latin typeface="Segoe Print" pitchFamily="2" charset="0"/>
              </a:rPr>
              <a:t>ДЯКУЮ ЗА УВАГУ!!!</a:t>
            </a:r>
            <a:endParaRPr lang="ru-RU" sz="8000" dirty="0">
              <a:latin typeface="Segoe Print" pitchFamily="2" charset="0"/>
            </a:endParaRPr>
          </a:p>
        </p:txBody>
      </p:sp>
      <p:pic>
        <p:nvPicPr>
          <p:cNvPr id="3" name="Picture 2" descr="D:\сімейні фото\CIMG0444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352" y="1196752"/>
            <a:ext cx="1656184" cy="230425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3768" y="54868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Керівник МО вчителів гуманітарного циклу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6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458">
        <p14:prism/>
      </p:transition>
    </mc:Choice>
    <mc:Fallback xmlns="">
      <p:transition advTm="74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14540"/>
            <a:ext cx="2016224" cy="247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314540"/>
            <a:ext cx="6120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latin typeface="Segoe Script" pitchFamily="34" charset="0"/>
              </a:rPr>
              <a:t>Проблемне питання методичного об</a:t>
            </a:r>
            <a:r>
              <a:rPr lang="en-US" sz="4000" dirty="0" smtClean="0">
                <a:latin typeface="Segoe Script" pitchFamily="34" charset="0"/>
              </a:rPr>
              <a:t>’</a:t>
            </a:r>
            <a:r>
              <a:rPr lang="uk-UA" sz="4000" dirty="0" smtClean="0">
                <a:latin typeface="Segoe Script" pitchFamily="34" charset="0"/>
              </a:rPr>
              <a:t>єднання:</a:t>
            </a:r>
            <a:endParaRPr lang="ru-RU" sz="4000" dirty="0">
              <a:latin typeface="Segoe Scrip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2996952"/>
            <a:ext cx="83529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Побудова моделі </a:t>
            </a:r>
            <a:r>
              <a:rPr lang="uk-UA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навчально</a:t>
            </a: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виховного процесу, зорієнтованого на єдність навчання та виховання, що забезпечує соціальну адаптацію учасників </a:t>
            </a:r>
            <a:r>
              <a:rPr lang="uk-UA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навчально</a:t>
            </a: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виховного процесу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6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924">
        <p14:prism/>
      </p:transition>
    </mc:Choice>
    <mc:Fallback xmlns="">
      <p:transition advTm="149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одержимое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187585"/>
              </p:ext>
            </p:extLst>
          </p:nvPr>
        </p:nvGraphicFramePr>
        <p:xfrm>
          <a:off x="2322289" y="2393504"/>
          <a:ext cx="4643438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03648" y="404664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latin typeface="Segoe Script" pitchFamily="34" charset="0"/>
              </a:rPr>
              <a:t>ЯКІСНИЙ СКЛАД  МО</a:t>
            </a:r>
            <a:endParaRPr lang="ru-RU" sz="3200" dirty="0">
              <a:latin typeface="Segoe Script" pitchFamily="34" charset="0"/>
            </a:endParaRPr>
          </a:p>
        </p:txBody>
      </p:sp>
      <p:pic>
        <p:nvPicPr>
          <p:cNvPr id="3074" name="Picture 2" descr="D:\відкриті уроки\Светл Анат\CIMG0418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581" y="1057969"/>
            <a:ext cx="1656184" cy="168820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відкриті уроки\Ирина Михайловна\CIMG0413 -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69" y="2276872"/>
            <a:ext cx="1701241" cy="17141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відкриті уроки\26 февраля\CIMG0409 - копи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057969"/>
            <a:ext cx="1656184" cy="165618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Новый год 2013\8 клас\CIMG0082 - копия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890842"/>
            <a:ext cx="1440160" cy="174739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1" t="15072" r="31172" b="32631"/>
          <a:stretch/>
        </p:blipFill>
        <p:spPr bwMode="auto">
          <a:xfrm>
            <a:off x="7425844" y="2060848"/>
            <a:ext cx="1656184" cy="171411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 descr="D:\весняна карусель\CIMG0326 - копия - копия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029" y="4293096"/>
            <a:ext cx="1879451" cy="19587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293097"/>
            <a:ext cx="1936625" cy="195878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56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5329">
        <p14:prism/>
      </p:transition>
    </mc:Choice>
    <mc:Fallback xmlns="">
      <p:transition advTm="253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5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2" grpId="1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вова\Desktop\малюнки\198811_352764248169595_255433678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63" y="260648"/>
            <a:ext cx="2353721" cy="235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404664"/>
            <a:ext cx="597666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err="1" smtClean="0">
                <a:latin typeface="Segoe Print" pitchFamily="2" charset="0"/>
              </a:rPr>
              <a:t>Аммаєва</a:t>
            </a:r>
            <a:r>
              <a:rPr lang="uk-UA" sz="3600" b="1" dirty="0" smtClean="0">
                <a:latin typeface="Segoe Print" pitchFamily="2" charset="0"/>
              </a:rPr>
              <a:t> </a:t>
            </a:r>
          </a:p>
          <a:p>
            <a:pPr algn="ctr"/>
            <a:r>
              <a:rPr lang="uk-UA" sz="3600" b="1" dirty="0" smtClean="0">
                <a:latin typeface="Segoe Print" pitchFamily="2" charset="0"/>
              </a:rPr>
              <a:t>Людмила Анатоліївна</a:t>
            </a:r>
          </a:p>
          <a:p>
            <a:pPr algn="ctr"/>
            <a:endParaRPr lang="uk-UA" sz="3600" b="1" dirty="0" smtClean="0">
              <a:latin typeface="Segoe Print" pitchFamily="2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uk-UA" sz="3200" dirty="0" smtClean="0">
                <a:latin typeface="Segoe Print" pitchFamily="2" charset="0"/>
              </a:rPr>
              <a:t>Результати останньої атестації: </a:t>
            </a:r>
          </a:p>
          <a:p>
            <a:r>
              <a:rPr lang="uk-UA" sz="3200" dirty="0" smtClean="0">
                <a:latin typeface="Segoe Print" pitchFamily="2" charset="0"/>
              </a:rPr>
              <a:t>вища категорія, звання «Старший учитель»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3200" dirty="0" smtClean="0">
                <a:latin typeface="Segoe Print" pitchFamily="2" charset="0"/>
              </a:rPr>
              <a:t>Проблема поглибленого вивчення: </a:t>
            </a:r>
          </a:p>
          <a:p>
            <a:r>
              <a:rPr lang="uk-UA" sz="3200" dirty="0" smtClean="0">
                <a:solidFill>
                  <a:srgbClr val="FF0000"/>
                </a:solidFill>
                <a:latin typeface="Segoe Print" pitchFamily="2" charset="0"/>
              </a:rPr>
              <a:t>особистісно-орієнтований підхід шляхом </a:t>
            </a:r>
            <a:r>
              <a:rPr lang="uk-UA" sz="3200" dirty="0" err="1" smtClean="0">
                <a:solidFill>
                  <a:srgbClr val="FF0000"/>
                </a:solidFill>
                <a:latin typeface="Segoe Print" pitchFamily="2" charset="0"/>
              </a:rPr>
              <a:t>диференційо</a:t>
            </a:r>
            <a:r>
              <a:rPr lang="uk-UA" sz="3200" dirty="0" smtClean="0">
                <a:solidFill>
                  <a:srgbClr val="FF0000"/>
                </a:solidFill>
                <a:latin typeface="Segoe Print" pitchFamily="2" charset="0"/>
              </a:rPr>
              <a:t> </a:t>
            </a:r>
          </a:p>
          <a:p>
            <a:r>
              <a:rPr lang="uk-UA" sz="3200" dirty="0" err="1" smtClean="0">
                <a:solidFill>
                  <a:srgbClr val="FF0000"/>
                </a:solidFill>
                <a:latin typeface="Segoe Print" pitchFamily="2" charset="0"/>
              </a:rPr>
              <a:t>ваного</a:t>
            </a:r>
            <a:r>
              <a:rPr lang="uk-UA" sz="3200" dirty="0" smtClean="0">
                <a:solidFill>
                  <a:srgbClr val="FF0000"/>
                </a:solidFill>
                <a:latin typeface="Segoe Print" pitchFamily="2" charset="0"/>
              </a:rPr>
              <a:t> навчання</a:t>
            </a:r>
            <a:endParaRPr lang="ru-RU" sz="3200" dirty="0">
              <a:solidFill>
                <a:srgbClr val="FF0000"/>
              </a:solidFill>
              <a:latin typeface="Segoe Print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6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417">
        <p14:prism/>
      </p:transition>
    </mc:Choice>
    <mc:Fallback xmlns="">
      <p:transition advTm="144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ова\Desktop\малюнки\квіти на книзі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373216"/>
            <a:ext cx="6624736" cy="128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842493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err="1" smtClean="0">
                <a:latin typeface="Segoe Print" pitchFamily="2" charset="0"/>
              </a:rPr>
              <a:t>Корхова</a:t>
            </a:r>
            <a:r>
              <a:rPr lang="uk-UA" sz="3600" b="1" dirty="0" smtClean="0">
                <a:latin typeface="Segoe Print" pitchFamily="2" charset="0"/>
              </a:rPr>
              <a:t> Тетяна Юліївна</a:t>
            </a:r>
          </a:p>
          <a:p>
            <a:pPr algn="ctr"/>
            <a:endParaRPr lang="uk-UA" sz="3600" b="1" dirty="0">
              <a:latin typeface="Segoe Print" pitchFamily="2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uk-UA" sz="3200" dirty="0">
                <a:latin typeface="Segoe Print" pitchFamily="2" charset="0"/>
              </a:rPr>
              <a:t>Результати останньої атестації: </a:t>
            </a:r>
          </a:p>
          <a:p>
            <a:r>
              <a:rPr lang="uk-UA" sz="3200" dirty="0">
                <a:latin typeface="Segoe Print" pitchFamily="2" charset="0"/>
              </a:rPr>
              <a:t>вища категорія, звання «Старший учитель»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3200" dirty="0">
                <a:latin typeface="Segoe Print" pitchFamily="2" charset="0"/>
              </a:rPr>
              <a:t>Проблема поглибленого вивчення: </a:t>
            </a:r>
          </a:p>
          <a:p>
            <a:r>
              <a:rPr lang="uk-UA" sz="3200" dirty="0">
                <a:solidFill>
                  <a:srgbClr val="FF0000"/>
                </a:solidFill>
                <a:latin typeface="Segoe Print" pitchFamily="2" charset="0"/>
              </a:rPr>
              <a:t>і</a:t>
            </a:r>
            <a:r>
              <a:rPr lang="uk-UA" sz="3200" dirty="0" smtClean="0">
                <a:solidFill>
                  <a:srgbClr val="FF0000"/>
                </a:solidFill>
                <a:latin typeface="Segoe Print" pitchFamily="2" charset="0"/>
              </a:rPr>
              <a:t>нформаційно-методичне забезпечення проектної діяльності вчителя на уроках зарубіжної літератури</a:t>
            </a:r>
            <a:endParaRPr lang="ru-RU" sz="3200" dirty="0">
              <a:solidFill>
                <a:srgbClr val="FF0000"/>
              </a:solidFill>
              <a:latin typeface="Segoe Print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6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5026">
        <p14:prism/>
      </p:transition>
    </mc:Choice>
    <mc:Fallback xmlns="">
      <p:transition advTm="150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ова\Desktop\малюнки\квіт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1967653" cy="580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43767"/>
            <a:ext cx="6408712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err="1" smtClean="0">
                <a:latin typeface="Segoe Print" pitchFamily="2" charset="0"/>
              </a:rPr>
              <a:t>Протащук</a:t>
            </a:r>
            <a:r>
              <a:rPr lang="uk-UA" sz="3600" b="1" dirty="0" smtClean="0">
                <a:latin typeface="Segoe Print" pitchFamily="2" charset="0"/>
              </a:rPr>
              <a:t> </a:t>
            </a:r>
            <a:endParaRPr lang="uk-UA" sz="3600" b="1" dirty="0">
              <a:latin typeface="Segoe Print" pitchFamily="2" charset="0"/>
            </a:endParaRPr>
          </a:p>
          <a:p>
            <a:pPr algn="ctr"/>
            <a:r>
              <a:rPr lang="uk-UA" sz="3600" b="1" dirty="0" smtClean="0">
                <a:latin typeface="Segoe Print" pitchFamily="2" charset="0"/>
              </a:rPr>
              <a:t>Ніна </a:t>
            </a:r>
            <a:r>
              <a:rPr lang="uk-UA" sz="3600" b="1" dirty="0" err="1" smtClean="0">
                <a:latin typeface="Segoe Print" pitchFamily="2" charset="0"/>
              </a:rPr>
              <a:t>Олександріївна</a:t>
            </a:r>
            <a:endParaRPr lang="uk-UA" sz="3600" b="1" dirty="0" smtClean="0">
              <a:latin typeface="Segoe Print" pitchFamily="2" charset="0"/>
            </a:endParaRPr>
          </a:p>
          <a:p>
            <a:pPr algn="ctr"/>
            <a:endParaRPr lang="uk-UA" sz="3600" b="1" dirty="0">
              <a:latin typeface="Segoe Print" pitchFamily="2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uk-UA" sz="3200" dirty="0">
                <a:latin typeface="Segoe Print" pitchFamily="2" charset="0"/>
              </a:rPr>
              <a:t>Результати останньої атестації: </a:t>
            </a:r>
          </a:p>
          <a:p>
            <a:r>
              <a:rPr lang="uk-UA" sz="3200" dirty="0">
                <a:latin typeface="Segoe Print" pitchFamily="2" charset="0"/>
              </a:rPr>
              <a:t>вища категорія, звання </a:t>
            </a:r>
            <a:r>
              <a:rPr lang="uk-UA" sz="3200" dirty="0" smtClean="0">
                <a:latin typeface="Segoe Print" pitchFamily="2" charset="0"/>
              </a:rPr>
              <a:t>«Вчитель-методист»</a:t>
            </a:r>
            <a:endParaRPr lang="uk-UA" sz="3200" dirty="0">
              <a:latin typeface="Segoe Print" pitchFamily="2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uk-UA" sz="3200" dirty="0">
                <a:latin typeface="Segoe Print" pitchFamily="2" charset="0"/>
              </a:rPr>
              <a:t>Проблема поглибленого вивчення: </a:t>
            </a:r>
          </a:p>
          <a:p>
            <a:r>
              <a:rPr lang="uk-UA" sz="3200" dirty="0" smtClean="0">
                <a:solidFill>
                  <a:srgbClr val="FF0000"/>
                </a:solidFill>
                <a:latin typeface="Segoe Print" pitchFamily="2" charset="0"/>
              </a:rPr>
              <a:t>розвиток творчих</a:t>
            </a:r>
          </a:p>
          <a:p>
            <a:r>
              <a:rPr lang="uk-UA" sz="3200" dirty="0" smtClean="0">
                <a:solidFill>
                  <a:srgbClr val="FF0000"/>
                </a:solidFill>
                <a:latin typeface="Segoe Print" pitchFamily="2" charset="0"/>
              </a:rPr>
              <a:t>здібностей на уроках української мови та літератури</a:t>
            </a:r>
            <a:endParaRPr lang="ru-RU" sz="3200" dirty="0">
              <a:solidFill>
                <a:srgbClr val="FF0000"/>
              </a:solidFill>
              <a:latin typeface="Segoe Print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6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3173">
        <p14:prism/>
      </p:transition>
    </mc:Choice>
    <mc:Fallback xmlns="">
      <p:transition advTm="131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620688"/>
            <a:ext cx="640871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err="1" smtClean="0">
                <a:latin typeface="Segoe Print" pitchFamily="2" charset="0"/>
              </a:rPr>
              <a:t>Бордюг</a:t>
            </a:r>
            <a:r>
              <a:rPr lang="uk-UA" sz="3600" b="1" dirty="0" smtClean="0">
                <a:latin typeface="Segoe Print" pitchFamily="2" charset="0"/>
              </a:rPr>
              <a:t> </a:t>
            </a:r>
            <a:endParaRPr lang="uk-UA" sz="3600" b="1" dirty="0">
              <a:latin typeface="Segoe Print" pitchFamily="2" charset="0"/>
            </a:endParaRPr>
          </a:p>
          <a:p>
            <a:pPr algn="ctr"/>
            <a:r>
              <a:rPr lang="uk-UA" sz="3600" b="1" dirty="0" smtClean="0">
                <a:latin typeface="Segoe Print" pitchFamily="2" charset="0"/>
              </a:rPr>
              <a:t>Ірина Михайлівна</a:t>
            </a:r>
          </a:p>
          <a:p>
            <a:pPr algn="ctr"/>
            <a:endParaRPr lang="uk-UA" sz="3600" b="1" dirty="0">
              <a:latin typeface="Segoe Print" pitchFamily="2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uk-UA" sz="3200" dirty="0">
                <a:latin typeface="Segoe Print" pitchFamily="2" charset="0"/>
              </a:rPr>
              <a:t>Результати останньої атестації: </a:t>
            </a:r>
          </a:p>
          <a:p>
            <a:r>
              <a:rPr lang="uk-UA" sz="3200" dirty="0">
                <a:latin typeface="Segoe Print" pitchFamily="2" charset="0"/>
              </a:rPr>
              <a:t>вища категорія, </a:t>
            </a:r>
            <a:endParaRPr lang="uk-UA" sz="3200" dirty="0" smtClean="0">
              <a:latin typeface="Segoe Print" pitchFamily="2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uk-UA" sz="3200" dirty="0" smtClean="0">
                <a:latin typeface="Segoe Print" pitchFamily="2" charset="0"/>
              </a:rPr>
              <a:t>Проблема </a:t>
            </a:r>
            <a:r>
              <a:rPr lang="uk-UA" sz="3200" dirty="0">
                <a:latin typeface="Segoe Print" pitchFamily="2" charset="0"/>
              </a:rPr>
              <a:t>поглибленого вивчення: </a:t>
            </a:r>
          </a:p>
          <a:p>
            <a:r>
              <a:rPr lang="uk-UA" sz="3200" dirty="0">
                <a:solidFill>
                  <a:srgbClr val="FF0000"/>
                </a:solidFill>
                <a:latin typeface="Segoe Print" pitchFamily="2" charset="0"/>
              </a:rPr>
              <a:t>і</a:t>
            </a:r>
            <a:r>
              <a:rPr lang="uk-UA" sz="3200" dirty="0" smtClean="0">
                <a:solidFill>
                  <a:srgbClr val="FF0000"/>
                </a:solidFill>
                <a:latin typeface="Segoe Print" pitchFamily="2" charset="0"/>
              </a:rPr>
              <a:t>нтерактивні тренінги по формуванню самоосвітньої компетенції</a:t>
            </a:r>
            <a:endParaRPr lang="ru-RU" sz="3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4" name="Рисунок 3" descr="21de0af2405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3140968"/>
            <a:ext cx="2039774" cy="3286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56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406">
        <p14:prism/>
      </p:transition>
    </mc:Choice>
    <mc:Fallback xmlns="">
      <p:transition advTm="144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4664"/>
            <a:ext cx="2664296" cy="28083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404664"/>
            <a:ext cx="631844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err="1" smtClean="0">
                <a:latin typeface="Segoe Print" pitchFamily="2" charset="0"/>
              </a:rPr>
              <a:t>Беседа</a:t>
            </a:r>
            <a:r>
              <a:rPr lang="uk-UA" sz="3600" b="1" dirty="0" smtClean="0">
                <a:latin typeface="Segoe Print" pitchFamily="2" charset="0"/>
              </a:rPr>
              <a:t> </a:t>
            </a:r>
            <a:endParaRPr lang="uk-UA" sz="3600" b="1" dirty="0">
              <a:latin typeface="Segoe Print" pitchFamily="2" charset="0"/>
            </a:endParaRPr>
          </a:p>
          <a:p>
            <a:pPr algn="ctr"/>
            <a:r>
              <a:rPr lang="uk-UA" sz="3600" b="1" dirty="0" smtClean="0">
                <a:latin typeface="Segoe Print" pitchFamily="2" charset="0"/>
              </a:rPr>
              <a:t>Олена Михайлівна</a:t>
            </a:r>
          </a:p>
          <a:p>
            <a:pPr algn="ctr"/>
            <a:endParaRPr lang="uk-UA" sz="3600" b="1" dirty="0">
              <a:latin typeface="Segoe Print" pitchFamily="2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uk-UA" sz="3200" dirty="0">
                <a:latin typeface="Segoe Print" pitchFamily="2" charset="0"/>
              </a:rPr>
              <a:t>Результати останньої атестації: </a:t>
            </a:r>
          </a:p>
          <a:p>
            <a:r>
              <a:rPr lang="uk-UA" sz="3200" dirty="0" smtClean="0">
                <a:latin typeface="Segoe Print" pitchFamily="2" charset="0"/>
              </a:rPr>
              <a:t>перша </a:t>
            </a:r>
            <a:r>
              <a:rPr lang="uk-UA" sz="3200" dirty="0">
                <a:latin typeface="Segoe Print" pitchFamily="2" charset="0"/>
              </a:rPr>
              <a:t>категорія,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3200" dirty="0">
                <a:latin typeface="Segoe Print" pitchFamily="2" charset="0"/>
              </a:rPr>
              <a:t>Проблема поглибленого вивчення: </a:t>
            </a:r>
          </a:p>
          <a:p>
            <a:r>
              <a:rPr lang="uk-UA" sz="3200" dirty="0">
                <a:solidFill>
                  <a:srgbClr val="FF0000"/>
                </a:solidFill>
                <a:latin typeface="Segoe Print" pitchFamily="2" charset="0"/>
              </a:rPr>
              <a:t>н</a:t>
            </a:r>
            <a:r>
              <a:rPr lang="uk-UA" sz="3200" dirty="0" smtClean="0">
                <a:solidFill>
                  <a:srgbClr val="FF0000"/>
                </a:solidFill>
                <a:latin typeface="Segoe Print" pitchFamily="2" charset="0"/>
              </a:rPr>
              <a:t>етрадиційні форми проведення уроків української мови</a:t>
            </a:r>
            <a:endParaRPr lang="ru-RU" sz="3200" dirty="0">
              <a:solidFill>
                <a:srgbClr val="FF0000"/>
              </a:solidFill>
              <a:latin typeface="Segoe Print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88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825">
        <p14:prism/>
      </p:transition>
    </mc:Choice>
    <mc:Fallback xmlns="">
      <p:transition advTm="108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9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8|1.4|2.2|1.3|2.8|2.3|1.5|1.7|1.9|2.6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3.4|4.1|2.2|2.4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8.3|0.8|3.2|1.3|2.4|1|2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8.3|0.8|3.2|1.3|2.4|1|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6|1.6|1.6|1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7|1.7|1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8|1.6|1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4|0.9|1.8|0.9|1.8|0.8|0.8|2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3|2.3|2.4|2.4|2.5|2.5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"/>
</p:tagLst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57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57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ема Office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Тема Offic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429</Words>
  <Application>Microsoft Office PowerPoint</Application>
  <PresentationFormat>Экран (4:3)</PresentationFormat>
  <Paragraphs>118</Paragraphs>
  <Slides>22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1_Тема Office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вова</dc:creator>
  <cp:lastModifiedBy>вова</cp:lastModifiedBy>
  <cp:revision>69</cp:revision>
  <dcterms:created xsi:type="dcterms:W3CDTF">2013-04-04T17:58:29Z</dcterms:created>
  <dcterms:modified xsi:type="dcterms:W3CDTF">2013-09-10T18:17:34Z</dcterms:modified>
</cp:coreProperties>
</file>